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63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55.xml.rels" ContentType="application/vnd.openxmlformats-package.relationships+xml"/>
  <Override PartName="/ppt/notesSlides/notesSlide6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jpeg" ContentType="image/jpe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3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2.xml" ContentType="application/vnd.openxmlformats-officedocument.theme+xml"/>
  <Override PartName="/ppt/theme/theme4.xml" ContentType="application/vnd.openxmlformats-officedocument.theme+xml"/>
  <Override PartName="/ppt/theme/theme11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2.xml" ContentType="application/vnd.openxmlformats-officedocument.theme+xml"/>
  <Override PartName="/ppt/theme/theme10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155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9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0" r:id="rId80"/>
    <p:sldId id="321" r:id="rId8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<Relationship Id="rId58" Type="http://schemas.openxmlformats.org/officeDocument/2006/relationships/slide" Target="slides/slide43.xml"/><Relationship Id="rId59" Type="http://schemas.openxmlformats.org/officeDocument/2006/relationships/slide" Target="slides/slide44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slide" Target="slides/slide47.xml"/><Relationship Id="rId63" Type="http://schemas.openxmlformats.org/officeDocument/2006/relationships/slide" Target="slides/slide48.xml"/><Relationship Id="rId64" Type="http://schemas.openxmlformats.org/officeDocument/2006/relationships/slide" Target="slides/slide49.xml"/><Relationship Id="rId65" Type="http://schemas.openxmlformats.org/officeDocument/2006/relationships/slide" Target="slides/slide50.xml"/><Relationship Id="rId66" Type="http://schemas.openxmlformats.org/officeDocument/2006/relationships/slide" Target="slides/slide51.xml"/><Relationship Id="rId67" Type="http://schemas.openxmlformats.org/officeDocument/2006/relationships/slide" Target="slides/slide52.xml"/><Relationship Id="rId68" Type="http://schemas.openxmlformats.org/officeDocument/2006/relationships/slide" Target="slides/slide53.xml"/><Relationship Id="rId69" Type="http://schemas.openxmlformats.org/officeDocument/2006/relationships/slide" Target="slides/slide54.xml"/><Relationship Id="rId70" Type="http://schemas.openxmlformats.org/officeDocument/2006/relationships/slide" Target="slides/slide55.xml"/><Relationship Id="rId71" Type="http://schemas.openxmlformats.org/officeDocument/2006/relationships/slide" Target="slides/slide56.xml"/><Relationship Id="rId72" Type="http://schemas.openxmlformats.org/officeDocument/2006/relationships/slide" Target="slides/slide57.xml"/><Relationship Id="rId73" Type="http://schemas.openxmlformats.org/officeDocument/2006/relationships/slide" Target="slides/slide58.xml"/><Relationship Id="rId74" Type="http://schemas.openxmlformats.org/officeDocument/2006/relationships/slide" Target="slides/slide59.xml"/><Relationship Id="rId75" Type="http://schemas.openxmlformats.org/officeDocument/2006/relationships/slide" Target="slides/slide60.xml"/><Relationship Id="rId76" Type="http://schemas.openxmlformats.org/officeDocument/2006/relationships/slide" Target="slides/slide61.xml"/><Relationship Id="rId77" Type="http://schemas.openxmlformats.org/officeDocument/2006/relationships/slide" Target="slides/slide62.xml"/><Relationship Id="rId78" Type="http://schemas.openxmlformats.org/officeDocument/2006/relationships/slide" Target="slides/slide63.xml"/><Relationship Id="rId79" Type="http://schemas.openxmlformats.org/officeDocument/2006/relationships/slide" Target="slides/slide64.xml"/><Relationship Id="rId80" Type="http://schemas.openxmlformats.org/officeDocument/2006/relationships/slide" Target="slides/slide65.xml"/><Relationship Id="rId81" Type="http://schemas.openxmlformats.org/officeDocument/2006/relationships/slide" Target="slides/slide6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EEEAA43-95D9-47CB-9601-5CE1059383A8}" type="slidenum">
              <a:rPr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lXrymNTLKdo" TargetMode="External"/><Relationship Id="rId2" Type="http://schemas.openxmlformats.org/officeDocument/2006/relationships/slide" Target="../slides/slide37.xml"/><Relationship Id="rId3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5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Existiam apenas computadores "centrais". 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Eram utilizados "terminais burros". 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Não era comum o uso de "monitores". 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 terminais eram lentos!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7" name="TextShape 2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4537E8D5-209C-4CC1-A848-F957C6451645}" type="slidenum">
              <a:rPr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9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1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3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 Bill Joy programava em um ADM-3A terminal.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9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1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O botão ESC era no lugar do CAPS-LOCK!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Por consequência ele é ergonômicamente correto!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3" name="CustomShape 2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7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5" name="TextShape 2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49AB2BA1-18B2-49DF-BCEE-BB7A8F6E43A0}" type="slidenum">
              <a:rPr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7" name="TextShape 2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008F9D8C-271B-4EB8-BF10-064FD855E7BD}" type="slidenum">
              <a:rPr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Vídeo simples de entendimento: </a:t>
            </a:r>
            <a:r>
              <a:rPr lang="pt-BR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https://www.youtube.com/watch?v=lXrymNTLKdo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Exemplo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9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1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3" name="TextShape 2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C22CBAE0-8485-4B66-93C6-E88C1EBCACF1}" type="slidenum">
              <a:rPr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9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FlappyVird (na minha máquina não rolou)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5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FlappyVird (na minha máquina não rolou)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7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FlappyVird (na minha máquina não rolou)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9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FlappyVird (na minha máquina não rolou)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1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FlappyVird (na minha máquina não rolou)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3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5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7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9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1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3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1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3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63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9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400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437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3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474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ubTitle"/>
          </p:nvPr>
        </p:nvSpPr>
        <p:spPr>
          <a:xfrm>
            <a:off x="838080" y="1122480"/>
            <a:ext cx="10514520" cy="1106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289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c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1122480"/>
            <a:ext cx="10514520" cy="2386440"/>
          </a:xfrm>
          <a:prstGeom prst="rect">
            <a:avLst/>
          </a:prstGeom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0" y="1149480"/>
            <a:ext cx="12191040" cy="5707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0" y="1149480"/>
            <a:ext cx="12191040" cy="5707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0" y="1149480"/>
            <a:ext cx="12191040" cy="5707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0" y="1149480"/>
            <a:ext cx="12191040" cy="5707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0" y="1149480"/>
            <a:ext cx="12191040" cy="5707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0" y="1149480"/>
            <a:ext cx="12191040" cy="5707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0" y="1149480"/>
            <a:ext cx="12191040" cy="5707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://=MikoF6KZjm0" TargetMode="External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hyperlink" Target="http://missaopessoal.com.br" TargetMode="External"/><Relationship Id="rId3" Type="http://schemas.openxmlformats.org/officeDocument/2006/relationships/hyperlink" Target="http://carlohcs.com.br" TargetMode="External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github.com/VundleVim/Vundle.vim" TargetMode="External"/><Relationship Id="rId2" Type="http://schemas.openxmlformats.org/officeDocument/2006/relationships/hyperlink" Target="https://github.com/tpope/vim-pathogen" TargetMode="External"/><Relationship Id="rId3" Type="http://schemas.openxmlformats.org/officeDocument/2006/relationships/hyperlink" Target="https://github.com/Shougo/neobundle.vim" TargetMode="External"/><Relationship Id="rId4" Type="http://schemas.openxmlformats.org/officeDocument/2006/relationships/hyperlink" Target="https://github.com/junegunn/vim-plug" TargetMode="External"/><Relationship Id="rId5" Type="http://schemas.openxmlformats.org/officeDocument/2006/relationships/hyperlink" Target="http://vimawesome.com/" TargetMode="External"/><Relationship Id="rId6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github.com/vim-airline/vim-airline" TargetMode="External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s://github.com/mattn/emmet-vim" TargetMode="External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github.com/Valloric/YouCompleteMe" TargetMode="External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hyperlink" Target="https://github.com/scrooloose/nerdtree" TargetMode="External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s://github.com/majutsushi/tagbar" TargetMode="External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s://github.com/airblade/vim-gitgutter" TargetMode="External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3.xml"/><Relationship Id="rId4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s://github.com/terryma/vim-multiple-cursors" TargetMode="External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https://github.com/kien/ctrlp.vim" TargetMode="External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hyperlink" Target="https://github.com/easymotion/vim-easymotion" TargetMode="External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hyperlink" Target="https://vim-adventures.com/" TargetMode="External"/><Relationship Id="rId2" Type="http://schemas.openxmlformats.org/officeDocument/2006/relationships/hyperlink" Target="http://screensaver" TargetMode="External"/><Relationship Id="rId3" Type="http://schemas.openxmlformats.org/officeDocument/2006/relationships/hyperlink" Target="http://sokoban.vim" TargetMode="External"/><Relationship Id="rId4" Type="http://schemas.openxmlformats.org/officeDocument/2006/relationships/hyperlink" Target="http://www.vimsnake.com/" TargetMode="External"/><Relationship Id="rId5" Type="http://schemas.openxmlformats.org/officeDocument/2006/relationships/hyperlink" Target="https://github.com/vim-scripts/HJKL" TargetMode="External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hyperlink" Target="https://vim.swaroopch.com/" TargetMode="External"/><Relationship Id="rId2" Type="http://schemas.openxmlformats.org/officeDocument/2006/relationships/hyperlink" Target="http://www.oualline.com/vim-cook.html" TargetMode="External"/><Relationship Id="rId3" Type="http://schemas.openxmlformats.org/officeDocument/2006/relationships/hyperlink" Target="https://github.com/cassiobotaro/vimbook" TargetMode="External"/><Relationship Id="rId4" Type="http://schemas.openxmlformats.org/officeDocument/2006/relationships/hyperlink" Target="https://www.amazon.com/Learning-Vim-Editors-Processing-Maximum/dp/059652983X" TargetMode="External"/><Relationship Id="rId5" Type="http://schemas.openxmlformats.org/officeDocument/2006/relationships/hyperlink" Target="https://www.amazon.com/Hacking-Vim-7-2-Kim-Schulz/dp/1849510504" TargetMode="External"/><Relationship Id="rId6" Type="http://schemas.openxmlformats.org/officeDocument/2006/relationships/hyperlink" Target="https://pragprog.com/book/dnvim2/practical-vim-second-edition" TargetMode="External"/><Relationship Id="rId7" Type="http://schemas.openxmlformats.org/officeDocument/2006/relationships/slideLayout" Target="../slideLayouts/slideLayout145.xml"/><Relationship Id="rId8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hyperlink" Target="http://vimcasts.org/" TargetMode="External"/><Relationship Id="rId2" Type="http://schemas.openxmlformats.org/officeDocument/2006/relationships/hyperlink" Target="http://derekwyatt.org/vim/tutorials/" TargetMode="External"/><Relationship Id="rId3" Type="http://schemas.openxmlformats.org/officeDocument/2006/relationships/hyperlink" Target="https://www.youtube.com/watch?v=aHm36-na4-4" TargetMode="External"/><Relationship Id="rId4" Type="http://schemas.openxmlformats.org/officeDocument/2006/relationships/slideLayout" Target="../slideLayouts/slideLayout145.xml"/><Relationship Id="rId5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hyperlink" Target="http://www.vimninjas.com/" TargetMode="External"/><Relationship Id="rId2" Type="http://schemas.openxmlformats.org/officeDocument/2006/relationships/hyperlink" Target="https://medium.com/usevim" TargetMode="External"/><Relationship Id="rId3" Type="http://schemas.openxmlformats.org/officeDocument/2006/relationships/hyperlink" Target="https://github.com/kkuchta/Vimbits" TargetMode="External"/><Relationship Id="rId4" Type="http://schemas.openxmlformats.org/officeDocument/2006/relationships/hyperlink" Target="http://vimawesome.com/" TargetMode="External"/><Relationship Id="rId5" Type="http://schemas.openxmlformats.org/officeDocument/2006/relationships/hyperlink" Target="http://tilvim.com/" TargetMode="External"/><Relationship Id="rId6" Type="http://schemas.openxmlformats.org/officeDocument/2006/relationships/hyperlink" Target="https://www.reddit.com/r/vim/" TargetMode="External"/><Relationship Id="rId7" Type="http://schemas.openxmlformats.org/officeDocument/2006/relationships/hyperlink" Target="https://www.reddit.com/r/vimplugins/" TargetMode="External"/><Relationship Id="rId8" Type="http://schemas.openxmlformats.org/officeDocument/2006/relationships/hyperlink" Target="https://www.reddit.com/r/vim_magic/" TargetMode="External"/><Relationship Id="rId9" Type="http://schemas.openxmlformats.org/officeDocument/2006/relationships/hyperlink" Target="https://stackoverflow.com/questions/tagged/vim" TargetMode="External"/><Relationship Id="rId10" Type="http://schemas.openxmlformats.org/officeDocument/2006/relationships/hyperlink" Target="http://stevelosh.com/blog/2011/09/writing-vim-plugins/" TargetMode="External"/><Relationship Id="rId11" Type="http://schemas.openxmlformats.org/officeDocument/2006/relationships/slideLayout" Target="../slideLayouts/slideLayout145.xml"/><Relationship Id="rId12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hyperlink" Target="https://github.com/shinokada/vimnotes" TargetMode="External"/><Relationship Id="rId2" Type="http://schemas.openxmlformats.org/officeDocument/2006/relationships/slideLayout" Target="../slideLayouts/slideLayout145.xml"/><Relationship Id="rId3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hyperlink" Target="https://github.com/VSCodeVim/Vim" TargetMode="External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45.xml"/><Relationship Id="rId4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hyperlink" Target="https://github.com/t9md/atom-vim-mode-plus" TargetMode="External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45.xml"/><Relationship Id="rId4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hyperlink" Target="https://github.com/guillermooo/Vintageous" TargetMode="External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45.xml"/><Relationship Id="rId4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1383840" y="5892840"/>
            <a:ext cx="94276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2000" spc="-1" strike="noStrike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Carlos Henrique @ co:lab – Julho </a:t>
            </a:r>
            <a:r>
              <a:rPr b="1" lang="pt-BR" sz="1800" spc="-1" strike="noStrike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2017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0" y="3429000"/>
            <a:ext cx="121906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RESUMO JS EXPERIENCE 2017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Motivos para usar o VIM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2"/>
          <p:cNvSpPr/>
          <p:nvPr/>
        </p:nvSpPr>
        <p:spPr>
          <a:xfrm>
            <a:off x="838080" y="3602160"/>
            <a:ext cx="105145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Motivos para usar o VIM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0" name="CustomShape 2"/>
          <p:cNvSpPr/>
          <p:nvPr/>
        </p:nvSpPr>
        <p:spPr>
          <a:xfrm>
            <a:off x="838080" y="1476360"/>
            <a:ext cx="9844200" cy="22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Onipresente;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Não exige ambiente gráfico;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É leve;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Suporta inúmeras linguagens;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Customizável, extensível e escriptável;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Dependendo do caso, supera até editores atuais (Atom, I'm looking at you!);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Saúde</a:t>
            </a:r>
            <a:r>
              <a:rPr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Sem muitas dores nos braços! Esse lance de mouse + teclado complica. Quem nunca sentiu dor com isso?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831960" y="1709640"/>
            <a:ext cx="10514520" cy="285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pt-BR" sz="6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Um pouco de história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Thin"/>
                <a:ea typeface="DejaVu Sans"/>
              </a:rPr>
              <a:t>Um pouco de história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CustomShape 2"/>
          <p:cNvSpPr/>
          <p:nvPr/>
        </p:nvSpPr>
        <p:spPr>
          <a:xfrm>
            <a:off x="838080" y="1647720"/>
            <a:ext cx="10514520" cy="35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"padrão" de comunicação era a TTY: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Teletypewriter ou Teleprinter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https://www.youtube.com/watch?v=MikoF6KZjm0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1971: Ken Thompson cria "ed", um line editor.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Implementa o conceito de modos.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Quem é esse cara?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Co-Criador do Unix e da linguagem C;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1976: Bill Joy cria "ex", outro line editor.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Implementa os comandos mais conhecidos do vi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Quem é esse cara?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Co-Criador do BSD-Unix e da Sun Microsystems;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Bill Joy implementa o comando :visual (:vi)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Este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modo possibilita abrir o arquivo na linha, e não ele inteiro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1979: A situação se inverte...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1991: Bram Moolenaar cria o VIM.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Momento de decisão!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2"/>
          <p:cNvSpPr/>
          <p:nvPr/>
        </p:nvSpPr>
        <p:spPr>
          <a:xfrm>
            <a:off x="838080" y="3602160"/>
            <a:ext cx="105145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Picture 1" descr=""/>
          <p:cNvPicPr/>
          <p:nvPr/>
        </p:nvPicPr>
        <p:blipFill>
          <a:blip r:embed="rId1"/>
          <a:stretch/>
        </p:blipFill>
        <p:spPr>
          <a:xfrm>
            <a:off x="3081600" y="795600"/>
            <a:ext cx="6027840" cy="5266080"/>
          </a:xfrm>
          <a:prstGeom prst="rect">
            <a:avLst/>
          </a:prstGeom>
          <a:ln>
            <a:noFill/>
          </a:ln>
        </p:spPr>
      </p:pic>
      <p:sp>
        <p:nvSpPr>
          <p:cNvPr id="507" name="TextShape 1"/>
          <p:cNvSpPr txBox="1"/>
          <p:nvPr/>
        </p:nvSpPr>
        <p:spPr>
          <a:xfrm>
            <a:off x="838080" y="1122480"/>
            <a:ext cx="10514520" cy="11064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lang="pt-B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Momento de decisão!</a:t>
            </a:r>
            <a:endParaRPr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9" name="Picture 1" descr=""/>
          <p:cNvPicPr/>
          <p:nvPr/>
        </p:nvPicPr>
        <p:blipFill>
          <a:blip r:embed="rId1"/>
          <a:stretch/>
        </p:blipFill>
        <p:spPr>
          <a:xfrm>
            <a:off x="3081600" y="795600"/>
            <a:ext cx="6027840" cy="5266080"/>
          </a:xfrm>
          <a:prstGeom prst="rect">
            <a:avLst/>
          </a:prstGeom>
          <a:ln>
            <a:noFill/>
          </a:ln>
        </p:spPr>
      </p:pic>
      <p:sp>
        <p:nvSpPr>
          <p:cNvPr id="510" name="CustomShape 2"/>
          <p:cNvSpPr/>
          <p:nvPr/>
        </p:nvSpPr>
        <p:spPr>
          <a:xfrm>
            <a:off x="6680160" y="1162080"/>
            <a:ext cx="5589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pt-BR" sz="1800" spc="-1" strike="noStrike">
                <a:solidFill>
                  <a:srgbClr val="548dd4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PÍLULA AZUL</a:t>
            </a:r>
            <a:endParaRPr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800" spc="-1" strike="noStrike">
                <a:solidFill>
                  <a:srgbClr val="548dd4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Você vai para casa e finge que nada disso aconteceu.</a:t>
            </a:r>
            <a:endParaRPr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CustomShape 3"/>
          <p:cNvSpPr/>
          <p:nvPr/>
        </p:nvSpPr>
        <p:spPr>
          <a:xfrm>
            <a:off x="-57240" y="1204560"/>
            <a:ext cx="55893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PÍLULA VERMELHA</a:t>
            </a:r>
            <a:endParaRPr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Você vai entrar num novo mundo e ver que é só o começo...</a:t>
            </a:r>
            <a:endParaRPr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Imagem 2" descr=""/>
          <p:cNvPicPr/>
          <p:nvPr/>
        </p:nvPicPr>
        <p:blipFill>
          <a:blip r:embed="rId1"/>
          <a:stretch/>
        </p:blipFill>
        <p:spPr>
          <a:xfrm>
            <a:off x="1372320" y="0"/>
            <a:ext cx="9194400" cy="688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Thin"/>
                <a:ea typeface="DejaVu Sans"/>
              </a:rPr>
              <a:t>Breve explicações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4" name="CustomShape 2"/>
          <p:cNvSpPr/>
          <p:nvPr/>
        </p:nvSpPr>
        <p:spPr>
          <a:xfrm>
            <a:off x="838080" y="3602160"/>
            <a:ext cx="105145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Breve explicações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CustomShape 2"/>
          <p:cNvSpPr/>
          <p:nvPr/>
        </p:nvSpPr>
        <p:spPr>
          <a:xfrm>
            <a:off x="838080" y="1724040"/>
            <a:ext cx="10514520" cy="332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080">
              <a:lnSpc>
                <a:spcPct val="9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Principais modos: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Comando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Inserção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Visual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Normal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">
              <a:lnSpc>
                <a:spcPct val="9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Outros (mas não iremos abordar)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Select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Operator-pending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Replace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Virtual Replace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 Normal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 Visual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 Select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9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831960" y="1709640"/>
            <a:ext cx="10514520" cy="285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pt-BR" sz="4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Quem sou eu?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marL="720">
              <a:lnSpc>
                <a:spcPct val="90000"/>
              </a:lnSpc>
            </a:pPr>
            <a:r>
              <a:rPr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Por quê desses modos?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" name="CustomShape 2"/>
          <p:cNvSpPr/>
          <p:nvPr/>
        </p:nvSpPr>
        <p:spPr>
          <a:xfrm>
            <a:off x="838080" y="3602160"/>
            <a:ext cx="105145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icture 1" descr=""/>
          <p:cNvPicPr/>
          <p:nvPr/>
        </p:nvPicPr>
        <p:blipFill>
          <a:blip r:embed="rId1"/>
          <a:stretch/>
        </p:blipFill>
        <p:spPr>
          <a:xfrm>
            <a:off x="1457280" y="0"/>
            <a:ext cx="9456480" cy="683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marL="720">
              <a:lnSpc>
                <a:spcPct val="90000"/>
              </a:lnSpc>
            </a:pPr>
            <a:r>
              <a:rPr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Considerações dos modos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1" name="CustomShape 2"/>
          <p:cNvSpPr/>
          <p:nvPr/>
        </p:nvSpPr>
        <p:spPr>
          <a:xfrm>
            <a:off x="838080" y="3602160"/>
            <a:ext cx="105145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720">
              <a:lnSpc>
                <a:spcPct val="9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Considerações dos modos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CustomShape 2"/>
          <p:cNvSpPr/>
          <p:nvPr/>
        </p:nvSpPr>
        <p:spPr>
          <a:xfrm>
            <a:off x="611640" y="1905480"/>
            <a:ext cx="102031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Modo normal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Ele é o gateway para todos os modos.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Modo de inserção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É para pequenas incursões no código/texto.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4" name="CustomShape 3"/>
          <p:cNvSpPr/>
          <p:nvPr/>
        </p:nvSpPr>
        <p:spPr>
          <a:xfrm>
            <a:off x="626040" y="2714040"/>
            <a:ext cx="10188360" cy="31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Exemplos de teclas que te levam para o modo de inserção: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 - insere antes do cursor.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insere no início da linha.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/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insere uma linha abaixo / acima.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insere após o cursor.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insere no final da linha.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 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remove o caractere do cursor e posiciona para escrita.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 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apaga a linha corrente e posiciona para escrita.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 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apaga conteúdo do cursor até o fim da linha.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720">
              <a:lnSpc>
                <a:spcPct val="9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Considerações dos modos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6" name="CustomShape 2"/>
          <p:cNvSpPr/>
          <p:nvPr/>
        </p:nvSpPr>
        <p:spPr>
          <a:xfrm>
            <a:off x="626040" y="2714040"/>
            <a:ext cx="10188360" cy="17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Teclas que te levam ao modo visual: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 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seleciona a linha inteira andando com o cursor;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 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seleciona a linha inteira, independentemente do andamento do cursor.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- Seleção de bloco -&gt; ao você descer ou subir, dá preferência pela seleção de linhas por onde o cursor está.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720">
              <a:lnSpc>
                <a:spcPct val="9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Considerações dos modos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CustomShape 2"/>
          <p:cNvSpPr/>
          <p:nvPr/>
        </p:nvSpPr>
        <p:spPr>
          <a:xfrm>
            <a:off x="626040" y="2714040"/>
            <a:ext cx="10188360" cy="17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Qual tecla que te tira de qualquer modo?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marL="720">
              <a:lnSpc>
                <a:spcPct val="90000"/>
              </a:lnSpc>
            </a:pPr>
            <a:r>
              <a:rPr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Movimentação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2"/>
          <p:cNvSpPr/>
          <p:nvPr/>
        </p:nvSpPr>
        <p:spPr>
          <a:xfrm>
            <a:off x="838080" y="3602160"/>
            <a:ext cx="105145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720">
              <a:lnSpc>
                <a:spcPct val="9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Movimentação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640080" y="1573560"/>
            <a:ext cx="10174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movimentação no VIM se dá pelas teclas: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 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Picture 3" descr=""/>
          <p:cNvPicPr/>
          <p:nvPr/>
        </p:nvPicPr>
        <p:blipFill>
          <a:blip r:embed="rId1"/>
          <a:stretch/>
        </p:blipFill>
        <p:spPr>
          <a:xfrm>
            <a:off x="-142200" y="-24840"/>
            <a:ext cx="12484080" cy="691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720">
              <a:lnSpc>
                <a:spcPct val="9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Movimentação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5" name="CustomShape 2"/>
          <p:cNvSpPr/>
          <p:nvPr/>
        </p:nvSpPr>
        <p:spPr>
          <a:xfrm>
            <a:off x="640080" y="1573560"/>
            <a:ext cx="10174680" cy="36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Principais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gg / G 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início do arquivo / fim do arquivo.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:20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&lt;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ENTER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ou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20g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pula para a linha.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/ &lt;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 - Paginação para cima/baixo.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Palavras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etc.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 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Pula para o começo da palavra.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Pula para o fim da palavra/próxima palavra.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 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Pula para o começo para.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ou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^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Pula para o inicio da linha.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$ 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Pula para o fim da linha.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Quem sou eu?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4" name="Imagem 4" descr=""/>
          <p:cNvPicPr/>
          <p:nvPr/>
        </p:nvPicPr>
        <p:blipFill>
          <a:blip r:embed="rId1"/>
          <a:stretch/>
        </p:blipFill>
        <p:spPr>
          <a:xfrm>
            <a:off x="8601120" y="2305080"/>
            <a:ext cx="2743920" cy="2742840"/>
          </a:xfrm>
          <a:prstGeom prst="rect">
            <a:avLst/>
          </a:prstGeom>
          <a:ln>
            <a:noFill/>
          </a:ln>
        </p:spPr>
      </p:pic>
      <p:sp>
        <p:nvSpPr>
          <p:cNvPr id="485" name="CustomShape 2"/>
          <p:cNvSpPr/>
          <p:nvPr/>
        </p:nvSpPr>
        <p:spPr>
          <a:xfrm>
            <a:off x="400320" y="1857240"/>
            <a:ext cx="105145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Carlos Henrique</a:t>
            </a:r>
            <a:r>
              <a:rPr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@carlohcs</a:t>
            </a:r>
            <a:r>
              <a:rPr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co:lab (compartilhar + colaborar &lt;3)</a:t>
            </a:r>
            <a:r>
              <a:rPr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Pessoal:</a:t>
            </a:r>
            <a:r>
              <a:rPr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pt-BR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http://missaopessoal.com.br</a:t>
            </a:r>
            <a:r>
              <a:rPr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pt-BR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http://carlohcs.com.br</a:t>
            </a:r>
            <a:r>
              <a:rPr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UOL:</a:t>
            </a:r>
            <a:r>
              <a:rPr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Uol Música Deezer, Zero, Uol Bootstrap, Eye Catcher...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720">
              <a:lnSpc>
                <a:spcPct val="9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Movimentação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7" name="CustomShape 2"/>
          <p:cNvSpPr/>
          <p:nvPr/>
        </p:nvSpPr>
        <p:spPr>
          <a:xfrm>
            <a:off x="640080" y="1573560"/>
            <a:ext cx="10174680" cy="475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Outros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{ }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-&gt; pula para o parágrafo acima/abaixo.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 )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-&gt; pula para a frase acima/abaixo.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Ir para porcentagem do arquivo &lt;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número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%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Centralizando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zb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zt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zz.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Saltos na "página virtual"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m e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Saltos entre classes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[[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]]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Saltos entre métodos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[m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]m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Entre pares -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%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Achar par não "casado" -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\[(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\[{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Última inserção - 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Último salto &lt;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e &lt;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Último item que estava sendo inserido.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Infinitas mais... Para isso:</a:t>
            </a:r>
            <a:r>
              <a:rPr lang="pt-B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:help cursor-motions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marL="720">
              <a:lnSpc>
                <a:spcPct val="90000"/>
              </a:lnSpc>
            </a:pPr>
            <a:r>
              <a:rPr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Conversando com o VIM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" name="CustomShape 2"/>
          <p:cNvSpPr/>
          <p:nvPr/>
        </p:nvSpPr>
        <p:spPr>
          <a:xfrm>
            <a:off x="838080" y="3602160"/>
            <a:ext cx="105145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720">
              <a:lnSpc>
                <a:spcPct val="9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Conversando com o VIM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CustomShape 2"/>
          <p:cNvSpPr/>
          <p:nvPr/>
        </p:nvSpPr>
        <p:spPr>
          <a:xfrm>
            <a:off x="838080" y="2935080"/>
            <a:ext cx="10514520" cy="324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Similidade com a linguagem escrita: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Verbos, substantivos, adjetivos, quantitativos...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32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&lt;quantitativo&gt;&lt;verbo&gt;&lt;substantivo&gt;&lt;adjetivo&gt;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720">
              <a:lnSpc>
                <a:spcPct val="9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Conversando com o VIM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" name="CustomShape 2"/>
          <p:cNvSpPr/>
          <p:nvPr/>
        </p:nvSpPr>
        <p:spPr>
          <a:xfrm>
            <a:off x="838080" y="2935080"/>
            <a:ext cx="10514520" cy="324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Exemplos: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Apague a palavra ( 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dw 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apague ao redor chaves ( 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da}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).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 vezes apague a palavra ( 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3dw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).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apague até &gt; ( 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dt&gt;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).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apague conteúdo de parênteses &gt; ( 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di)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).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mude dentro da tag ( 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cit 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 !!! // 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ci}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/ 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cit]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ci'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ci"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720">
              <a:lnSpc>
                <a:spcPct val="9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Conversando com o VIM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5" name="CustomShape 2"/>
          <p:cNvSpPr/>
          <p:nvPr/>
        </p:nvSpPr>
        <p:spPr>
          <a:xfrm>
            <a:off x="838080" y="1609560"/>
            <a:ext cx="10514520" cy="324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Helpers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Encontrar item na linha: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conteúdo a procurar na linha.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&gt;&lt;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 -&gt; Incremento e decremento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x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&gt;&lt;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-&gt; Autocompletar palavra.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x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&gt;&lt;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-&gt; Autocompletar linha.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x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&gt;&lt;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-&gt; Autocompleta com o sistema de arquivos.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x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&gt;&lt;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-&gt; Autocompleta com o dicionário.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-&gt; Autocompleta o texto.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720">
              <a:lnSpc>
                <a:spcPct val="9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Conversando com o VIM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933840" y="1486080"/>
            <a:ext cx="10514520" cy="324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Helpers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+ novo caractere - Substitui o caractere corrente.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 - sobrescreve texto da linha.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copia a linha inteira.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 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copia tudo. 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desfaz alterações. 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- refaz alterações. 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mescla linhas (útil em listas variáveis por exemplo).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 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seleciona a linha inteira. 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%</a:t>
            </a: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match com elementos.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1"/>
          <p:cNvSpPr/>
          <p:nvPr/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marL="720">
              <a:lnSpc>
                <a:spcPct val="90000"/>
              </a:lnSpc>
            </a:pPr>
            <a:r>
              <a:rPr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Macros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720">
              <a:lnSpc>
                <a:spcPct val="9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Macros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0" name="CustomShape 2"/>
          <p:cNvSpPr/>
          <p:nvPr/>
        </p:nvSpPr>
        <p:spPr>
          <a:xfrm>
            <a:off x="698040" y="1428120"/>
            <a:ext cx="10116720" cy="20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Iniciando uma macro: 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qa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Encerrando: 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Executando: </a:t>
            </a:r>
            <a:r>
              <a:rPr lang="pt-BR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@a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Possível utilizar macros dentro do find/replace.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marL="720">
              <a:lnSpc>
                <a:spcPct val="90000"/>
              </a:lnSpc>
            </a:pPr>
            <a:r>
              <a:rPr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Integração com o terminal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Integração com o terminal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2"/>
          <p:cNvSpPr/>
          <p:nvPr/>
        </p:nvSpPr>
        <p:spPr>
          <a:xfrm>
            <a:off x="929160" y="1559520"/>
            <a:ext cx="9885600" cy="338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Exemplos: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 pegar as configurações da placa de rede da máquina?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pt-BR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+ :r! sudo ifconfig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 pegar o hostname e retorná-lo para o VIM?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pt-BR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+ r! hostname -i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Só mostra o conteúdo: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&lt;</a:t>
            </a:r>
            <a:r>
              <a:rPr lang="pt-BR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ESC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 + ! cat /etc/hosts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831960" y="1709640"/>
            <a:ext cx="10514520" cy="285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pt-BR" sz="4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Palestras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marL="720">
              <a:lnSpc>
                <a:spcPct val="90000"/>
              </a:lnSpc>
            </a:pPr>
            <a:r>
              <a:rPr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CustomShape 2"/>
          <p:cNvSpPr/>
          <p:nvPr/>
        </p:nvSpPr>
        <p:spPr>
          <a:xfrm>
            <a:off x="838080" y="3602160"/>
            <a:ext cx="105145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marL="720">
              <a:lnSpc>
                <a:spcPct val="90000"/>
              </a:lnSpc>
            </a:pPr>
            <a:r>
              <a:rPr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CustomShape 2"/>
          <p:cNvSpPr/>
          <p:nvPr/>
        </p:nvSpPr>
        <p:spPr>
          <a:xfrm>
            <a:off x="838080" y="3602160"/>
            <a:ext cx="105145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9" name="CustomShape 2"/>
          <p:cNvSpPr/>
          <p:nvPr/>
        </p:nvSpPr>
        <p:spPr>
          <a:xfrm>
            <a:off x="838080" y="2485800"/>
            <a:ext cx="10514520" cy="30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720">
              <a:lnSpc>
                <a:spcPct val="100000"/>
              </a:lnSpc>
            </a:pPr>
            <a:r>
              <a:rPr b="1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Recomendação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Não utilize plugins sem um sistema de plugins!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Vundle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https://github.com/VundleVim/Vundle.vim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Pathogen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https://github.com/tpope/vim-pathogen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Neobundle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https://github.com/Shougo/neobundle.vim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1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Vim-plug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https://github.com/junegunn/vim-plug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CustomShape 3"/>
          <p:cNvSpPr/>
          <p:nvPr/>
        </p:nvSpPr>
        <p:spPr>
          <a:xfrm>
            <a:off x="929160" y="4849560"/>
            <a:ext cx="988560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Úteis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Centralizador de plugins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http://vimawesome.com/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Airline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2" name="CustomShape 2"/>
          <p:cNvSpPr/>
          <p:nvPr/>
        </p:nvSpPr>
        <p:spPr>
          <a:xfrm>
            <a:off x="895680" y="1809720"/>
            <a:ext cx="10514520" cy="30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720"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Airline 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https://github.com/vim-airline/vim-airline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3" name="Imagem 2" descr=""/>
          <p:cNvPicPr/>
          <p:nvPr/>
        </p:nvPicPr>
        <p:blipFill>
          <a:blip r:embed="rId2"/>
          <a:stretch/>
        </p:blipFill>
        <p:spPr>
          <a:xfrm>
            <a:off x="1791720" y="3648240"/>
            <a:ext cx="8599320" cy="98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Emmet-vim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838080" y="1690920"/>
            <a:ext cx="10514520" cy="30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720"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Emmet-vim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https://github.com/mattn/emmet-vim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6" name="Imagem 2" descr=""/>
          <p:cNvPicPr/>
          <p:nvPr/>
        </p:nvPicPr>
        <p:blipFill>
          <a:blip r:embed="rId2"/>
          <a:stretch/>
        </p:blipFill>
        <p:spPr>
          <a:xfrm>
            <a:off x="2630160" y="2476440"/>
            <a:ext cx="6153120" cy="422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YouCompleteMe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8" name="CustomShape 2"/>
          <p:cNvSpPr/>
          <p:nvPr/>
        </p:nvSpPr>
        <p:spPr>
          <a:xfrm>
            <a:off x="790920" y="1698480"/>
            <a:ext cx="10514520" cy="30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720"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YouCompleteMe 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https://github.com/Valloric/YouCompleteMe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9" name="Imagem 2" descr=""/>
          <p:cNvPicPr/>
          <p:nvPr/>
        </p:nvPicPr>
        <p:blipFill>
          <a:blip r:embed="rId2"/>
          <a:stretch/>
        </p:blipFill>
        <p:spPr>
          <a:xfrm>
            <a:off x="1907280" y="2514600"/>
            <a:ext cx="8368560" cy="41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NERDTree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1" name="CustomShape 2"/>
          <p:cNvSpPr/>
          <p:nvPr/>
        </p:nvSpPr>
        <p:spPr>
          <a:xfrm>
            <a:off x="838080" y="1657440"/>
            <a:ext cx="10514520" cy="30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720"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NERDTree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https://github.com/scrooloose/nerdtree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2" name="Picture 2" descr=""/>
          <p:cNvPicPr/>
          <p:nvPr/>
        </p:nvPicPr>
        <p:blipFill>
          <a:blip r:embed="rId2"/>
          <a:stretch/>
        </p:blipFill>
        <p:spPr>
          <a:xfrm>
            <a:off x="2781720" y="2467080"/>
            <a:ext cx="6615000" cy="421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TagBar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4" name="CustomShape 2"/>
          <p:cNvSpPr/>
          <p:nvPr/>
        </p:nvSpPr>
        <p:spPr>
          <a:xfrm>
            <a:off x="838080" y="1638360"/>
            <a:ext cx="10514520" cy="30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720"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TagBar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https://github.com/majutsushi/tagbar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5" name="Picture 1" descr=""/>
          <p:cNvPicPr/>
          <p:nvPr/>
        </p:nvPicPr>
        <p:blipFill>
          <a:blip r:embed="rId2"/>
          <a:stretch/>
        </p:blipFill>
        <p:spPr>
          <a:xfrm>
            <a:off x="3091680" y="2533680"/>
            <a:ext cx="5999400" cy="403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GitGutter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7" name="CustomShape 2"/>
          <p:cNvSpPr/>
          <p:nvPr/>
        </p:nvSpPr>
        <p:spPr>
          <a:xfrm>
            <a:off x="838080" y="1523880"/>
            <a:ext cx="10514520" cy="30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720"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GitGutter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https://github.com/airblade/vim-gitgutter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8" name="Picture 2" descr=""/>
          <p:cNvPicPr/>
          <p:nvPr/>
        </p:nvPicPr>
        <p:blipFill>
          <a:blip r:embed="rId2"/>
          <a:stretch/>
        </p:blipFill>
        <p:spPr>
          <a:xfrm>
            <a:off x="3377160" y="3152880"/>
            <a:ext cx="5430960" cy="329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Multiple Cursors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CustomShape 2"/>
          <p:cNvSpPr/>
          <p:nvPr/>
        </p:nvSpPr>
        <p:spPr>
          <a:xfrm>
            <a:off x="867240" y="1857240"/>
            <a:ext cx="10514520" cy="30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720"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Multiple Cursors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https://github.com/terryma/vim-multiple-cursors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1" name="Imagem 2" descr=""/>
          <p:cNvPicPr/>
          <p:nvPr/>
        </p:nvPicPr>
        <p:blipFill>
          <a:blip r:embed="rId2"/>
          <a:stretch/>
        </p:blipFill>
        <p:spPr>
          <a:xfrm>
            <a:off x="1893600" y="3276720"/>
            <a:ext cx="8469720" cy="263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Palestras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CustomShape 2"/>
          <p:cNvSpPr/>
          <p:nvPr/>
        </p:nvSpPr>
        <p:spPr>
          <a:xfrm>
            <a:off x="838080" y="1800360"/>
            <a:ext cx="10752120" cy="34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71680" indent="-5709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Programação Sustentável desde a Linguagem – Como garantir que tudo funciona de forma consistente e como especificado - @leobalter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Entender o seu "cerne" e design;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Acabar com o conceito de ESC+ digita + digita...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Entender que o VIM é o editor DIY (Do It Yourself - faça você mesmo).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Ctrl-P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2"/>
          <p:cNvSpPr/>
          <p:nvPr/>
        </p:nvSpPr>
        <p:spPr>
          <a:xfrm>
            <a:off x="838080" y="1781280"/>
            <a:ext cx="10514520" cy="30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720"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Ctrl-P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https://github.com/kien/ctrlp.vim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4" name="Picture 2" descr=""/>
          <p:cNvPicPr/>
          <p:nvPr/>
        </p:nvPicPr>
        <p:blipFill>
          <a:blip r:embed="rId2"/>
          <a:stretch/>
        </p:blipFill>
        <p:spPr>
          <a:xfrm>
            <a:off x="2666520" y="3933720"/>
            <a:ext cx="6856560" cy="186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Plugins - EasyMotion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6" name="CustomShape 2"/>
          <p:cNvSpPr/>
          <p:nvPr/>
        </p:nvSpPr>
        <p:spPr>
          <a:xfrm>
            <a:off x="838080" y="1924200"/>
            <a:ext cx="10514520" cy="30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720"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EasyMotion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https://github.com/easymotion/vim-easymotion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7" name="Imagem 2" descr=""/>
          <p:cNvPicPr/>
          <p:nvPr/>
        </p:nvPicPr>
        <p:blipFill>
          <a:blip r:embed="rId2"/>
          <a:stretch/>
        </p:blipFill>
        <p:spPr>
          <a:xfrm>
            <a:off x="3134160" y="2971800"/>
            <a:ext cx="5909760" cy="33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ustomShape 1"/>
          <p:cNvSpPr/>
          <p:nvPr/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marL="720">
              <a:lnSpc>
                <a:spcPct val="90000"/>
              </a:lnSpc>
            </a:pPr>
            <a:r>
              <a:rPr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Games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9" name="CustomShape 2"/>
          <p:cNvSpPr/>
          <p:nvPr/>
        </p:nvSpPr>
        <p:spPr>
          <a:xfrm>
            <a:off x="838080" y="3602160"/>
            <a:ext cx="105145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Games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1" name="CustomShape 2"/>
          <p:cNvSpPr/>
          <p:nvPr/>
        </p:nvSpPr>
        <p:spPr>
          <a:xfrm>
            <a:off x="838080" y="1523880"/>
            <a:ext cx="10514520" cy="46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Adventures (educacional)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https://vim-adventures.com/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Matrix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https://github.com/uguu-org/vim-matrix-screensaver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Sokoban (Jogo de empurrar caixas)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https://github.com/vim-scripts/sokoban.vim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Snake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http://www.vimsnake.com/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HJKL (estilo pacman)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https://github.com/vim-scripts/HJKL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FlappyVird (https://github.com/mattn/flappyvird-vim)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marL="720">
              <a:lnSpc>
                <a:spcPct val="90000"/>
              </a:lnSpc>
            </a:pPr>
            <a:r>
              <a:rPr lang="pt-B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Conteúdos de estudo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3" name="CustomShape 2"/>
          <p:cNvSpPr/>
          <p:nvPr/>
        </p:nvSpPr>
        <p:spPr>
          <a:xfrm>
            <a:off x="838080" y="3602160"/>
            <a:ext cx="105145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720">
              <a:lnSpc>
                <a:spcPct val="9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Conteúdos de estudo - Livros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5" name="CustomShape 2"/>
          <p:cNvSpPr/>
          <p:nvPr/>
        </p:nvSpPr>
        <p:spPr>
          <a:xfrm>
            <a:off x="838080" y="1523880"/>
            <a:ext cx="10514520" cy="46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Livros Gratuitos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Bite of VIM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https://vim.swaroopch.com/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Cookbook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http://www.oualline.com/vim-cook.html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Book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https://github.com/cassiobotaro/vimbook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Livros Pagos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Learning the VI and VIM Editors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https://www.amazon.com/Learning-Vim-Editors-Processing-Maximum/dp/059652983X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Hacking VIM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https://www.amazon.com/Hacking-Vim-7-2-Kim-Schulz/dp/1849510504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Pratical VIM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6"/>
              </a:rPr>
              <a:t>https://pragprog.com/book/dnvim2/practical-vim-second-edition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720">
              <a:lnSpc>
                <a:spcPct val="9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Conteúdos de estudo - Vídeos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7" name="CustomShape 2"/>
          <p:cNvSpPr/>
          <p:nvPr/>
        </p:nvSpPr>
        <p:spPr>
          <a:xfrm>
            <a:off x="838080" y="1523880"/>
            <a:ext cx="10514520" cy="46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Vídeos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VIMCasts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http://vimcasts.org/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Derek Wyatt's Videos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http://derekwyatt.org/vim/tutorials/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Damian Conway, "More Instantly Better Vim" - OSCON 2013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https://www.youtube.com/watch?v=aHm36-na4-4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720">
              <a:lnSpc>
                <a:spcPct val="9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Conteúdos de estudo - Sites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9" name="CustomShape 2"/>
          <p:cNvSpPr/>
          <p:nvPr/>
        </p:nvSpPr>
        <p:spPr>
          <a:xfrm>
            <a:off x="838080" y="1523880"/>
            <a:ext cx="10514520" cy="46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Sites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Ninjas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http://www.vimninjas.com/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 VIM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https://medium.com/usevim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Bits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https://github.com/kkuchta/Vimbits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Awesome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http://vimawesome.com/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TIL VIM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http://tilvim.com/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/vim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6"/>
              </a:rPr>
              <a:t>https://www.reddit.com/r/vim/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/vimplugins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7"/>
              </a:rPr>
              <a:t>https://www.reddit.com/r/vimplugins/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r/vim_magic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8"/>
              </a:rPr>
              <a:t>https://www.reddit.com/r/vim_magic/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| Stack Overflow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9"/>
              </a:rPr>
              <a:t>https://stackoverflow.com/questions/tagged/vim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Writing vim plugins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0"/>
              </a:rPr>
              <a:t>http://stevelosh.com/blog/2011/09/writing-vim-plugins/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720">
              <a:lnSpc>
                <a:spcPct val="9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 - Conteúdos de estudo - Super úteis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1" name="CustomShape 2"/>
          <p:cNvSpPr/>
          <p:nvPr/>
        </p:nvSpPr>
        <p:spPr>
          <a:xfrm>
            <a:off x="838080" y="1523880"/>
            <a:ext cx="10514520" cy="46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Super úteis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 Notes Wiki (</a:t>
            </a:r>
            <a:r>
              <a:rPr lang="pt-BR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https://github.com/shinokada/vimnotes</a:t>
            </a: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Veja arquivos .vimrc's de outras pessoas!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Bônus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838080" y="3602160"/>
            <a:ext cx="105145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831960" y="1709640"/>
            <a:ext cx="10514520" cy="285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pt-BR" sz="6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Dicas importantes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2"/>
          <p:cNvSpPr/>
          <p:nvPr/>
        </p:nvSpPr>
        <p:spPr>
          <a:xfrm>
            <a:off x="831960" y="4589640"/>
            <a:ext cx="10514520" cy="14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720">
              <a:lnSpc>
                <a:spcPct val="9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Bônus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5" name="CustomShape 2"/>
          <p:cNvSpPr/>
          <p:nvPr/>
        </p:nvSpPr>
        <p:spPr>
          <a:xfrm>
            <a:off x="838080" y="1523880"/>
            <a:ext cx="10514520" cy="46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VIM + VSCode (Visual Studio Code)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pt-BR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https://github.com/VSCodeVim/Vim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6" name="Imagem 2" descr=""/>
          <p:cNvPicPr/>
          <p:nvPr/>
        </p:nvPicPr>
        <p:blipFill>
          <a:blip r:embed="rId2"/>
          <a:stretch/>
        </p:blipFill>
        <p:spPr>
          <a:xfrm>
            <a:off x="5041080" y="1447920"/>
            <a:ext cx="6951960" cy="509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720">
              <a:lnSpc>
                <a:spcPct val="9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Bônus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CustomShape 2"/>
          <p:cNvSpPr/>
          <p:nvPr/>
        </p:nvSpPr>
        <p:spPr>
          <a:xfrm>
            <a:off x="838080" y="1523880"/>
            <a:ext cx="10514520" cy="46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VIM + Atom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pt-BR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https://github.com/t9md/atom-vim-mode-plus</a:t>
            </a:r>
            <a:r>
              <a:rPr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9" name="Imagem 5" descr=""/>
          <p:cNvPicPr/>
          <p:nvPr/>
        </p:nvPicPr>
        <p:blipFill>
          <a:blip r:embed="rId2"/>
          <a:stretch/>
        </p:blipFill>
        <p:spPr>
          <a:xfrm>
            <a:off x="5583960" y="1895400"/>
            <a:ext cx="5879520" cy="431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720">
              <a:lnSpc>
                <a:spcPct val="9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Bônus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1" name="CustomShape 2"/>
          <p:cNvSpPr/>
          <p:nvPr/>
        </p:nvSpPr>
        <p:spPr>
          <a:xfrm>
            <a:off x="838080" y="1523880"/>
            <a:ext cx="10514520" cy="465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VIM + SublimeText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</a:t>
            </a:r>
            <a:r>
              <a:rPr lang="pt-BR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https://github.com/guillermooo/Vintageous</a:t>
            </a:r>
            <a:r>
              <a:rPr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2" name="Imagem 3" descr=""/>
          <p:cNvPicPr/>
          <p:nvPr/>
        </p:nvPicPr>
        <p:blipFill>
          <a:blip r:embed="rId2"/>
          <a:stretch/>
        </p:blipFill>
        <p:spPr>
          <a:xfrm>
            <a:off x="5442120" y="1886040"/>
            <a:ext cx="6510960" cy="475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1"/>
          <p:cNvSpPr/>
          <p:nvPr/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Dúvidas/Reclamações/Elogios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pt-B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UOLtext Thin"/>
                <a:ea typeface="DejaVu Sans"/>
              </a:rPr>
              <a:t>Obrigado ;-)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5" name="CustomShape 2"/>
          <p:cNvSpPr/>
          <p:nvPr/>
        </p:nvSpPr>
        <p:spPr>
          <a:xfrm>
            <a:off x="838080" y="3602160"/>
            <a:ext cx="105145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UOLtext Light"/>
                <a:ea typeface="DejaVu Sans"/>
              </a:rPr>
              <a:t>co:lab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extShape 1"/>
          <p:cNvSpPr txBox="1"/>
          <p:nvPr/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7" name="TextShape 2"/>
          <p:cNvSpPr txBox="1"/>
          <p:nvPr/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8" name="TextShape 3"/>
          <p:cNvSpPr txBox="1"/>
          <p:nvPr/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9" name="TextShape 4"/>
          <p:cNvSpPr txBox="1"/>
          <p:nvPr/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0" name="TextShape 5"/>
          <p:cNvSpPr txBox="1"/>
          <p:nvPr/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TextShape 1"/>
          <p:cNvSpPr txBox="1"/>
          <p:nvPr/>
        </p:nvSpPr>
        <p:spPr>
          <a:xfrm>
            <a:off x="838080" y="1122480"/>
            <a:ext cx="10514520" cy="238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2" name="TextShape 2"/>
          <p:cNvSpPr txBox="1"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3" name="TextShape 3"/>
          <p:cNvSpPr txBox="1"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4" name="" descr=""/>
          <p:cNvPicPr/>
          <p:nvPr/>
        </p:nvPicPr>
        <p:blipFill>
          <a:blip r:embed="rId1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625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Dicas importantes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838080" y="2743200"/>
            <a:ext cx="10498680" cy="343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71680" indent="-57096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3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Não tente absorver tudo!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VIM tem que estar mais presente nos músculos do que na mente (vamos exercitar a famosa memória muscular!)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831960" y="1709640"/>
            <a:ext cx="10514520" cy="285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pt-BR" sz="6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Conteúdo Programático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831960" y="4589640"/>
            <a:ext cx="10514520" cy="14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838080" y="365040"/>
            <a:ext cx="105145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pt-BR" sz="24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Conteúdo Programático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CustomShape 2"/>
          <p:cNvSpPr/>
          <p:nvPr/>
        </p:nvSpPr>
        <p:spPr>
          <a:xfrm>
            <a:off x="838080" y="1819440"/>
            <a:ext cx="10498680" cy="343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71680" indent="-57096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Motivos para usar o VIM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Um pouco de história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Momento de decisão!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Breves explicações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Considerações dos modos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Movimentação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Conversando com o VIM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96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Macros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Integração com o terminal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96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Recomendações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028880" indent="-57096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Plugins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028880" indent="-570960">
              <a:lnSpc>
                <a:spcPct val="100000"/>
              </a:lnSpc>
              <a:buClr>
                <a:srgbClr val="c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Conteúdos de estudo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028880" indent="-570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Games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Bônus</a:t>
            </a:r>
            <a:endParaRPr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Application>LibreOffice/5.0.6.2$Linux_X86_64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language>pt-BR</dc:language>
  <cp:lastModifiedBy>carlohcs </cp:lastModifiedBy>
  <dcterms:modified xsi:type="dcterms:W3CDTF">2017-07-21T08:38:25Z</dcterms:modified>
  <cp:revision>4</cp:revision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1033-10.1.0.5672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31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71</vt:i4>
  </property>
</Properties>
</file>